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Cousine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0932E5-FFB6-4719-A9B4-5CE5E0BFEC88}">
  <a:tblStyle styleId="{B10932E5-FFB6-4719-A9B4-5CE5E0BFEC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Cousine-bold.fntdata"/><Relationship Id="rId23" Type="http://schemas.openxmlformats.org/officeDocument/2006/relationships/slide" Target="slides/slide18.xml"/><Relationship Id="rId45" Type="http://schemas.openxmlformats.org/officeDocument/2006/relationships/font" Target="fonts/Cousi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Cousine-boldItalic.fntdata"/><Relationship Id="rId25" Type="http://schemas.openxmlformats.org/officeDocument/2006/relationships/slide" Target="slides/slide20.xml"/><Relationship Id="rId47" Type="http://schemas.openxmlformats.org/officeDocument/2006/relationships/font" Target="fonts/Cousine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78265c657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78265c65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ca978ba9c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ca978ba9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78265c657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78265c65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Khai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922bdce43_1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922bdce43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78265c657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78265c65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907b06e0f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5907b06e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5907b06e0f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5907b06e0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907b06e0f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5907b06e0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578265c657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578265c65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922bdce43_2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922bdce4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Khai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cf8a1b89b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cf8a1b89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922bdce43_2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922bdce4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Khai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922bdce43_2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922bdce43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Khai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5922bdce43_2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5922bdce4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Khai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922bdce43_1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5922bdce4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https://docs.ros.org/en/foxy/Tutorials/Beginner-CLI-Tools/Understanding-ROS2-Nodes/Understanding-ROS2-Nodes.html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922bdce43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922bdce4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Viet for picture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78265c657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78265c65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ca978ba9c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ca978ba9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ca978ba9c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ca978ba9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78265c657_1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578265c65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5922bdce43_5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5922bdce43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Pavan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78265c657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78265c65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78265c657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78265c65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578265c657_1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578265c65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78265c65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78265c6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78265c657_1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78265c657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78265c657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578265c65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922bdce43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5922bdce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922bdce43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922bdce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5922bdce43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5922bdce4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Viet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922bdce43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922bdce4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78265c657_1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78265c65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78265c657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78265c6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78265c657_1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78265c657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78265c657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78265c65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ca978ba9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5ca978b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ca978ba9c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ca978ba9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Pavan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med" w="med" type="none"/>
            <a:tailEnd len="med" w="med" type="none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med" w="med" type="none"/>
            <a:tailEnd len="med" w="med" type="none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▪"/>
              <a:defRPr b="1" sz="2400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9pPr>
          </a:lstStyle>
          <a:p/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triangl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</p:grp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gif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9.jpg"/><Relationship Id="rId6" Type="http://schemas.openxmlformats.org/officeDocument/2006/relationships/image" Target="../media/image47.jpg"/><Relationship Id="rId7" Type="http://schemas.openxmlformats.org/officeDocument/2006/relationships/image" Target="../media/image28.jpg"/><Relationship Id="rId8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Traffic Object/Lane Detection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Project Proposal</a:t>
            </a:r>
            <a:endParaRPr sz="3900"/>
          </a:p>
        </p:txBody>
      </p:sp>
      <p:sp>
        <p:nvSpPr>
          <p:cNvPr id="66" name="Google Shape;66;p11"/>
          <p:cNvSpPr txBox="1"/>
          <p:nvPr>
            <p:ph idx="4294967295" type="title"/>
          </p:nvPr>
        </p:nvSpPr>
        <p:spPr>
          <a:xfrm>
            <a:off x="405905" y="78798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Team: OLD482</a:t>
            </a:r>
            <a:endParaRPr sz="3000"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875" y="557225"/>
            <a:ext cx="1414200" cy="14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ctrTitle"/>
          </p:nvPr>
        </p:nvSpPr>
        <p:spPr>
          <a:xfrm>
            <a:off x="921200" y="1284975"/>
            <a:ext cx="7688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4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Design Constraints &amp; Feasibility</a:t>
            </a:r>
            <a:endParaRPr sz="3000"/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43225" y="154475"/>
            <a:ext cx="8290800" cy="44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Technical: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Little </a:t>
            </a:r>
            <a:r>
              <a:rPr lang="en" sz="1800"/>
              <a:t>experience/</a:t>
            </a:r>
            <a:r>
              <a:rPr lang="en" sz="1800"/>
              <a:t>knowledge working with ML &amp; Graphs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No previous exposure to ROS or detection frameworks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Temporal: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10 total weeks to start and finish project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Limited time to get familiar with ROS and create CDR &amp; Final Presentation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Physical: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Performance capabilities of our laptops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4 total team members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Economic: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Have zero additional spending using free frameworks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5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Project 1: Study of object detection based on Faster R-CNN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Project 2: EfficientDet: Scalable and Efficient Object Detection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Project 3: Flexible lane detection using CNNs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Project 4: YOLOPv2: Better, Faster, Stronger for Panoptic Driving Perception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Project 5: A Clustering Method Based on K-Means Algorithm</a:t>
            </a:r>
            <a:endParaRPr sz="1700"/>
          </a:p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343225" y="214650"/>
            <a:ext cx="8189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Papers</a:t>
            </a:r>
            <a:endParaRPr sz="4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450" y="2003600"/>
            <a:ext cx="1069708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300" y="214650"/>
            <a:ext cx="885825" cy="9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ctrTitle"/>
          </p:nvPr>
        </p:nvSpPr>
        <p:spPr>
          <a:xfrm>
            <a:off x="921200" y="1284975"/>
            <a:ext cx="7656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6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Evaluation of Alternative Solutions</a:t>
            </a:r>
            <a:endParaRPr sz="2700"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2718928" y="4324625"/>
            <a:ext cx="35175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solutions</a:t>
            </a:r>
            <a:endParaRPr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29150" l="13309" r="15015" t="22864"/>
          <a:stretch/>
        </p:blipFill>
        <p:spPr>
          <a:xfrm>
            <a:off x="1798750" y="825125"/>
            <a:ext cx="5250650" cy="28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solutions cont. </a:t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5980750" y="3453970"/>
            <a:ext cx="26319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Ground up</a:t>
            </a:r>
            <a:endParaRPr/>
          </a:p>
        </p:txBody>
      </p:sp>
      <p:sp>
        <p:nvSpPr>
          <p:cNvPr id="180" name="Google Shape;180;p26"/>
          <p:cNvSpPr txBox="1"/>
          <p:nvPr>
            <p:ph idx="2" type="body"/>
          </p:nvPr>
        </p:nvSpPr>
        <p:spPr>
          <a:xfrm>
            <a:off x="555788" y="3868345"/>
            <a:ext cx="26319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Brute Force</a:t>
            </a:r>
            <a:endParaRPr/>
          </a:p>
        </p:txBody>
      </p:sp>
      <p:sp>
        <p:nvSpPr>
          <p:cNvPr id="181" name="Google Shape;181;p26"/>
          <p:cNvSpPr txBox="1"/>
          <p:nvPr>
            <p:ph idx="3" type="body"/>
          </p:nvPr>
        </p:nvSpPr>
        <p:spPr>
          <a:xfrm>
            <a:off x="3515425" y="3916494"/>
            <a:ext cx="26319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Fall back</a:t>
            </a:r>
            <a:endParaRPr/>
          </a:p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400" y="1593029"/>
            <a:ext cx="2930125" cy="15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050" y="1682338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700" y="1593024"/>
            <a:ext cx="2272825" cy="20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457200" y="434445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Last Alternative : YoloPv2</a:t>
            </a:r>
            <a:endParaRPr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87100"/>
            <a:ext cx="88392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4">
            <a:alphaModFix/>
          </a:blip>
          <a:srcRect b="0" l="0" r="0" t="5096"/>
          <a:stretch/>
        </p:blipFill>
        <p:spPr>
          <a:xfrm>
            <a:off x="606025" y="149850"/>
            <a:ext cx="7781899" cy="24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7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Design</a:t>
            </a:r>
            <a:endParaRPr/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 - Machine Learning Framework</a:t>
            </a:r>
            <a:endParaRPr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50" y="1100152"/>
            <a:ext cx="7741083" cy="38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2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Jason Bernal</a:t>
            </a:r>
            <a:endParaRPr sz="8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Pavan Poladi</a:t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4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Khai Nguyen</a:t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5">
            <a:alphaModFix/>
          </a:blip>
          <a:srcRect b="6718" l="0" r="0" t="6709"/>
          <a:stretch/>
        </p:blipFill>
        <p:spPr>
          <a:xfrm>
            <a:off x="6853300" y="18271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12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Viet Nguyen</a:t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3752" y="1759975"/>
            <a:ext cx="13917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 rotWithShape="1">
          <a:blip r:embed="rId7">
            <a:alphaModFix/>
          </a:blip>
          <a:srcRect b="16842" l="30268" r="27220" t="16849"/>
          <a:stretch/>
        </p:blipFill>
        <p:spPr>
          <a:xfrm>
            <a:off x="787025" y="1695075"/>
            <a:ext cx="1557600" cy="161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4825" y="1762200"/>
            <a:ext cx="1619100" cy="161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2129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Backbone - extracting features</a:t>
            </a:r>
            <a:endParaRPr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75" y="1061125"/>
            <a:ext cx="5607248" cy="35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6193200" y="1128675"/>
            <a:ext cx="29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EfficientNet - B3</a:t>
            </a:r>
            <a:endParaRPr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6193200" y="4241375"/>
            <a:ext cx="22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Export feature maps</a:t>
            </a:r>
            <a:endParaRPr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6193200" y="3687775"/>
            <a:ext cx="175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(640, 384)</a:t>
            </a:r>
            <a:endParaRPr sz="10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6193200" y="3179100"/>
            <a:ext cx="272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(640/2^2), (384/2^2) = (160,96)</a:t>
            </a:r>
            <a:endParaRPr sz="10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6193200" y="1750325"/>
            <a:ext cx="175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(5,3)</a:t>
            </a:r>
            <a:endParaRPr sz="10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99" y="411875"/>
            <a:ext cx="4979101" cy="431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/>
          <p:nvPr/>
        </p:nvSpPr>
        <p:spPr>
          <a:xfrm>
            <a:off x="3152600" y="2612050"/>
            <a:ext cx="2063700" cy="20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5749950" y="1996450"/>
            <a:ext cx="27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Fuse features with different resolution</a:t>
            </a:r>
            <a:endParaRPr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5761200" y="1515650"/>
            <a:ext cx="27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BiFPN</a:t>
            </a:r>
            <a:endParaRPr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5761200" y="2757175"/>
            <a:ext cx="291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Reuse K-means anchor clustering from YOLOv4</a:t>
            </a:r>
            <a:endParaRPr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99" y="411875"/>
            <a:ext cx="4979101" cy="431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/>
          <p:nvPr/>
        </p:nvSpPr>
        <p:spPr>
          <a:xfrm>
            <a:off x="3192525" y="411875"/>
            <a:ext cx="2063700" cy="20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 txBox="1"/>
          <p:nvPr/>
        </p:nvSpPr>
        <p:spPr>
          <a:xfrm>
            <a:off x="5530450" y="1218050"/>
            <a:ext cx="319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Background, drivable area, and the lane lines.</a:t>
            </a:r>
            <a:endParaRPr sz="18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 Architecture - Overview</a:t>
            </a:r>
            <a:endParaRPr/>
          </a:p>
        </p:txBody>
      </p:sp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Nodes enable </a:t>
            </a:r>
            <a:r>
              <a:rPr lang="en" u="sng"/>
              <a:t>Modularity</a:t>
            </a:r>
            <a:endParaRPr u="sng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Each Node serves a single Process/Purpose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Communication between nodes use a Interprocess Communication (IPC) method</a:t>
            </a:r>
            <a:endParaRPr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775" y="2908875"/>
            <a:ext cx="3371276" cy="189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 II - ROS Design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470425" y="907225"/>
            <a:ext cx="8290800" cy="20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Integrate Existing Machine Learning (ML) Framework into ROS Node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Communicate Camera Input to ML Framework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ML Results to Appropriate Nodes</a:t>
            </a:r>
            <a:endParaRPr sz="2000"/>
          </a:p>
        </p:txBody>
      </p:sp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1883" l="2394" r="2962" t="6229"/>
          <a:stretch/>
        </p:blipFill>
        <p:spPr>
          <a:xfrm>
            <a:off x="1968863" y="2336350"/>
            <a:ext cx="4886166" cy="25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ctrTitle"/>
          </p:nvPr>
        </p:nvSpPr>
        <p:spPr>
          <a:xfrm>
            <a:off x="921200" y="1284975"/>
            <a:ext cx="79110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8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Approach for Design Validation</a:t>
            </a:r>
            <a:endParaRPr sz="3200"/>
          </a:p>
        </p:txBody>
      </p:sp>
      <p:sp>
        <p:nvSpPr>
          <p:cNvPr id="258" name="Google Shape;258;p3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343225" y="154475"/>
            <a:ext cx="8290800" cy="44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Validation 1</a:t>
            </a:r>
            <a:r>
              <a:rPr b="1" lang="en" sz="2500"/>
              <a:t>:</a:t>
            </a:r>
            <a:endParaRPr b="1" sz="2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Ensure we have made accurate &amp; Robust comparisons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Use following datasets: 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Included in ROS</a:t>
            </a:r>
            <a:endParaRPr b="1"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Included in </a:t>
            </a:r>
            <a:r>
              <a:rPr lang="en" sz="1800"/>
              <a:t>Hybrid</a:t>
            </a:r>
            <a:r>
              <a:rPr lang="en" sz="1800"/>
              <a:t> Net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Provided by Instructor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Online</a:t>
            </a:r>
            <a:endParaRPr sz="18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Compare at least: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Speed (Most important)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Accuracy</a:t>
            </a:r>
            <a:endParaRPr b="1" sz="1800"/>
          </a:p>
        </p:txBody>
      </p:sp>
      <p:sp>
        <p:nvSpPr>
          <p:cNvPr id="264" name="Google Shape;264;p3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525" y="2958025"/>
            <a:ext cx="2476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900" y="1112797"/>
            <a:ext cx="1703725" cy="16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idx="1" type="body"/>
          </p:nvPr>
        </p:nvSpPr>
        <p:spPr>
          <a:xfrm>
            <a:off x="343225" y="154475"/>
            <a:ext cx="8290800" cy="44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Validation 2:</a:t>
            </a:r>
            <a:endParaRPr b="1" sz="2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N</a:t>
            </a:r>
            <a:r>
              <a:rPr lang="en" sz="1800"/>
              <a:t>ew pipeline we built actually works as intended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ROS sent images to Hybrid Net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Hybrid Net received unaltered images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Hybrid Net performs correct Lane &amp; Object Detection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Hybrid Net sends final images back to ROS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ROS receives unaltered images</a:t>
            </a:r>
            <a:endParaRPr sz="1800"/>
          </a:p>
        </p:txBody>
      </p:sp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75" y="3040575"/>
            <a:ext cx="3089603" cy="17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002" y="2921776"/>
            <a:ext cx="2786775" cy="20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ctrTitle"/>
          </p:nvPr>
        </p:nvSpPr>
        <p:spPr>
          <a:xfrm>
            <a:off x="921200" y="1284975"/>
            <a:ext cx="77679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9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Economic Analysis and Budget</a:t>
            </a:r>
            <a:endParaRPr sz="3400"/>
          </a:p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509600" y="40647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Human Labour</a:t>
            </a:r>
            <a:endParaRPr/>
          </a:p>
        </p:txBody>
      </p:sp>
      <p:sp>
        <p:nvSpPr>
          <p:cNvPr id="286" name="Google Shape;286;p3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7" name="Google Shape;287;p39"/>
          <p:cNvGraphicFramePr/>
          <p:nvPr/>
        </p:nvGraphicFramePr>
        <p:xfrm>
          <a:off x="1652600" y="50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{B10932E5-FFB6-4719-A9B4-5CE5E0BFEC88}</a:tableStyleId>
              </a:tblPr>
              <a:tblGrid>
                <a:gridCol w="2981325"/>
                <a:gridCol w="29622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Item</a:t>
                      </a:r>
                      <a:endParaRPr b="1"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Cost</a:t>
                      </a:r>
                      <a:endParaRPr b="1"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External Hard drive</a:t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50$ - 100$ depending on how big of files we need and such like datasets</a:t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25" y="1892865"/>
            <a:ext cx="2662967" cy="236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467" y="1892865"/>
            <a:ext cx="2594554" cy="236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7755" y="1646390"/>
            <a:ext cx="2183966" cy="236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1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Background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10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of Tasks</a:t>
            </a:r>
            <a:endParaRPr/>
          </a:p>
        </p:txBody>
      </p:sp>
      <p:sp>
        <p:nvSpPr>
          <p:cNvPr id="296" name="Google Shape;296;p4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 of Tasks</a:t>
            </a:r>
            <a:endParaRPr/>
          </a:p>
        </p:txBody>
      </p:sp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523575" y="4023575"/>
            <a:ext cx="79209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Note: Estimation for time of completion, subject to change</a:t>
            </a:r>
            <a:endParaRPr sz="1600"/>
          </a:p>
        </p:txBody>
      </p:sp>
      <p:sp>
        <p:nvSpPr>
          <p:cNvPr id="303" name="Google Shape;303;p4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62" y="1208788"/>
            <a:ext cx="8497285" cy="272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ctrTitle"/>
          </p:nvPr>
        </p:nvSpPr>
        <p:spPr>
          <a:xfrm>
            <a:off x="921200" y="1284975"/>
            <a:ext cx="74022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11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Management and Teamwork</a:t>
            </a:r>
            <a:endParaRPr sz="3000"/>
          </a:p>
        </p:txBody>
      </p:sp>
      <p:sp>
        <p:nvSpPr>
          <p:cNvPr id="310" name="Google Shape;310;p4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Roles</a:t>
            </a:r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611550" y="1257075"/>
            <a:ext cx="79209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Jason Bernal - Team Leader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Khai Nguyen - System Design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Viet Nguyen - QA/Validation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Pavan Poladi - Software Design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Weekly meetings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Weekly objectives/goals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Weekly progress updates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Team is very collaborative and so we </a:t>
            </a:r>
            <a:r>
              <a:rPr lang="en" sz="1700"/>
              <a:t>often</a:t>
            </a:r>
            <a:r>
              <a:rPr lang="en" sz="1700"/>
              <a:t> interchange </a:t>
            </a:r>
            <a:r>
              <a:rPr lang="en" sz="1700"/>
              <a:t>responsibilities.</a:t>
            </a:r>
            <a:endParaRPr sz="1700"/>
          </a:p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ctrTitle"/>
          </p:nvPr>
        </p:nvSpPr>
        <p:spPr>
          <a:xfrm>
            <a:off x="921200" y="1284975"/>
            <a:ext cx="7744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12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Societal, Safety, and Environmental Analysis</a:t>
            </a:r>
            <a:endParaRPr sz="2600"/>
          </a:p>
        </p:txBody>
      </p:sp>
      <p:sp>
        <p:nvSpPr>
          <p:cNvPr id="323" name="Google Shape;323;p4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viability</a:t>
            </a:r>
            <a:endParaRPr/>
          </a:p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378976" y="1014775"/>
            <a:ext cx="8280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Cars are a crucial part of </a:t>
            </a:r>
            <a:r>
              <a:rPr lang="en"/>
              <a:t>modern</a:t>
            </a:r>
            <a:r>
              <a:rPr lang="en"/>
              <a:t> life for us, and they are prevalent nearly everywhere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Autonomous cars has the extra appeal of being hybrid and electric cars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High demand - up to $70,000 for certain used electric vehicles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High upfront costs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Possible tax credits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Electric can save costs!</a:t>
            </a:r>
            <a:endParaRPr/>
          </a:p>
        </p:txBody>
      </p: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825" y="2612744"/>
            <a:ext cx="21893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>
            <p:ph idx="1" type="body"/>
          </p:nvPr>
        </p:nvSpPr>
        <p:spPr>
          <a:xfrm>
            <a:off x="446500" y="536732"/>
            <a:ext cx="26319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System Parts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mostly just software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6"/>
          <p:cNvSpPr txBox="1"/>
          <p:nvPr>
            <p:ph idx="2" type="body"/>
          </p:nvPr>
        </p:nvSpPr>
        <p:spPr>
          <a:xfrm>
            <a:off x="3292338" y="397384"/>
            <a:ext cx="26319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Regulations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laws on accuracy to be street legal</a:t>
            </a:r>
            <a:endParaRPr/>
          </a:p>
        </p:txBody>
      </p:sp>
      <p:sp>
        <p:nvSpPr>
          <p:cNvPr id="338" name="Google Shape;338;p46"/>
          <p:cNvSpPr txBox="1"/>
          <p:nvPr>
            <p:ph idx="3" type="body"/>
          </p:nvPr>
        </p:nvSpPr>
        <p:spPr>
          <a:xfrm>
            <a:off x="6012000" y="397375"/>
            <a:ext cx="35538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Flow of Time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Better hardware, software, and technology comes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 time</a:t>
            </a:r>
            <a:endParaRPr/>
          </a:p>
        </p:txBody>
      </p:sp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00" y="1921925"/>
            <a:ext cx="1982125" cy="22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01" y="2007650"/>
            <a:ext cx="2265275" cy="22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175" y="2064832"/>
            <a:ext cx="2846078" cy="251522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6"/>
          <p:cNvSpPr txBox="1"/>
          <p:nvPr>
            <p:ph type="title"/>
          </p:nvPr>
        </p:nvSpPr>
        <p:spPr>
          <a:xfrm>
            <a:off x="3320480" y="442648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3320480" y="442648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 txBox="1"/>
          <p:nvPr>
            <p:ph idx="1" type="body"/>
          </p:nvPr>
        </p:nvSpPr>
        <p:spPr>
          <a:xfrm>
            <a:off x="457175" y="430475"/>
            <a:ext cx="33363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Component Tolerance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microcontrollers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software version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7"/>
          <p:cNvSpPr txBox="1"/>
          <p:nvPr>
            <p:ph idx="2" type="body"/>
          </p:nvPr>
        </p:nvSpPr>
        <p:spPr>
          <a:xfrm>
            <a:off x="3256050" y="2438320"/>
            <a:ext cx="26319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Testing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accuracy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performance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7"/>
          <p:cNvSpPr txBox="1"/>
          <p:nvPr>
            <p:ph idx="3" type="body"/>
          </p:nvPr>
        </p:nvSpPr>
        <p:spPr>
          <a:xfrm>
            <a:off x="6044300" y="604650"/>
            <a:ext cx="29400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Production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companies already makes microcontrollers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75" y="1994974"/>
            <a:ext cx="2507575" cy="25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613" y="295050"/>
            <a:ext cx="2096400" cy="20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550" y="1931414"/>
            <a:ext cx="3160875" cy="2225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75" y="90050"/>
            <a:ext cx="2205050" cy="20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598" y="313850"/>
            <a:ext cx="1991275" cy="17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992" y="2831821"/>
            <a:ext cx="1465907" cy="14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3263" y="254975"/>
            <a:ext cx="2665674" cy="1399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8"/>
          <p:cNvSpPr txBox="1"/>
          <p:nvPr>
            <p:ph idx="4294967295" type="body"/>
          </p:nvPr>
        </p:nvSpPr>
        <p:spPr>
          <a:xfrm>
            <a:off x="896500" y="1727100"/>
            <a:ext cx="23499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Trolley (Ethics)</a:t>
            </a:r>
            <a:endParaRPr/>
          </a:p>
        </p:txBody>
      </p:sp>
      <p:sp>
        <p:nvSpPr>
          <p:cNvPr id="366" name="Google Shape;366;p48"/>
          <p:cNvSpPr txBox="1"/>
          <p:nvPr>
            <p:ph idx="4294967295" type="body"/>
          </p:nvPr>
        </p:nvSpPr>
        <p:spPr>
          <a:xfrm>
            <a:off x="3374338" y="1727100"/>
            <a:ext cx="27390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/>
              <a:t>Detection of people and sidewalks</a:t>
            </a:r>
            <a:endParaRPr sz="1700"/>
          </a:p>
        </p:txBody>
      </p:sp>
      <p:sp>
        <p:nvSpPr>
          <p:cNvPr id="367" name="Google Shape;367;p48"/>
          <p:cNvSpPr txBox="1"/>
          <p:nvPr>
            <p:ph idx="4294967295" type="body"/>
          </p:nvPr>
        </p:nvSpPr>
        <p:spPr>
          <a:xfrm>
            <a:off x="7044375" y="2056200"/>
            <a:ext cx="18765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Free Time</a:t>
            </a:r>
            <a:endParaRPr/>
          </a:p>
        </p:txBody>
      </p:sp>
      <p:sp>
        <p:nvSpPr>
          <p:cNvPr id="368" name="Google Shape;368;p48"/>
          <p:cNvSpPr txBox="1"/>
          <p:nvPr>
            <p:ph idx="4294967295" type="body"/>
          </p:nvPr>
        </p:nvSpPr>
        <p:spPr>
          <a:xfrm>
            <a:off x="2514250" y="2472888"/>
            <a:ext cx="60531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/>
              <a:t>Pollution</a:t>
            </a:r>
            <a:endParaRPr b="1"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b="1" lang="en" sz="1700"/>
              <a:t>Less crashes but…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b="1" lang="en" sz="1700"/>
              <a:t>More demand for cars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b="1" lang="en" sz="1700"/>
              <a:t>Higher vehicles traveled per capita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b="1" lang="en" sz="1700"/>
              <a:t>Cars have more uptime in an ideal society</a:t>
            </a:r>
            <a:endParaRPr b="1"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369" name="Google Shape;369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8"/>
          <p:cNvSpPr txBox="1"/>
          <p:nvPr>
            <p:ph idx="4294967295" type="body"/>
          </p:nvPr>
        </p:nvSpPr>
        <p:spPr>
          <a:xfrm>
            <a:off x="623875" y="4378175"/>
            <a:ext cx="89367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Societal, safety and environmental analysis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idx="4294967295" type="ctrTitle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Thanks!</a:t>
            </a:r>
            <a:endParaRPr b="1" sz="6000"/>
          </a:p>
        </p:txBody>
      </p:sp>
      <p:sp>
        <p:nvSpPr>
          <p:cNvPr id="376" name="Google Shape;376;p49"/>
          <p:cNvSpPr txBox="1"/>
          <p:nvPr>
            <p:ph idx="4294967295" type="subTitle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77" name="Google Shape;377;p4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22725" y="318775"/>
            <a:ext cx="8580300" cy="4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Frameworks:</a:t>
            </a:r>
            <a:endParaRPr b="1"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ROS: S</a:t>
            </a:r>
            <a:r>
              <a:rPr lang="en" sz="2200"/>
              <a:t>eparate lane &amp; object detection models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Hybrid Nets: Joint detection models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New Pipeline:</a:t>
            </a:r>
            <a:endParaRPr b="1"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Images -&gt; ROS -&gt; Hybrid Nets -&gt; ROS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Comparisons:</a:t>
            </a:r>
            <a:endParaRPr b="1"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Accuracy &amp; Speed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Usability &amp; Robustness</a:t>
            </a:r>
            <a:endParaRPr sz="2200"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575" y="1225868"/>
            <a:ext cx="904425" cy="10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050" y="2470670"/>
            <a:ext cx="1322575" cy="13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300" y="3181225"/>
            <a:ext cx="1625075" cy="16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2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 Statement</a:t>
            </a:r>
            <a:endParaRPr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22725" y="318775"/>
            <a:ext cx="8580300" cy="4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usine"/>
              <a:buChar char="●"/>
            </a:pPr>
            <a:r>
              <a:rPr b="1" lang="en" sz="1900">
                <a:solidFill>
                  <a:srgbClr val="FFFFFF"/>
                </a:solidFill>
              </a:rPr>
              <a:t>N</a:t>
            </a:r>
            <a:r>
              <a:rPr b="1" lang="en" sz="1900">
                <a:solidFill>
                  <a:srgbClr val="FFFFFF"/>
                </a:solidFill>
              </a:rPr>
              <a:t>eed:</a:t>
            </a:r>
            <a:r>
              <a:rPr lang="en" sz="1900">
                <a:solidFill>
                  <a:srgbClr val="FFFFFF"/>
                </a:solidFill>
              </a:rPr>
              <a:t> We need to make ROS’ use of object and lane detection more efficient, accurate, and intuitive. </a:t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usine"/>
              <a:buChar char="●"/>
            </a:pPr>
            <a:r>
              <a:rPr b="1" lang="en" sz="1900">
                <a:solidFill>
                  <a:srgbClr val="FFFFFF"/>
                </a:solidFill>
              </a:rPr>
              <a:t>Why:</a:t>
            </a:r>
            <a:r>
              <a:rPr lang="en" sz="1900">
                <a:solidFill>
                  <a:srgbClr val="FFFFFF"/>
                </a:solidFill>
              </a:rPr>
              <a:t> 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usine"/>
              <a:buAutoNum type="alphaLcPeriod"/>
            </a:pPr>
            <a:r>
              <a:rPr lang="en" sz="1900">
                <a:solidFill>
                  <a:srgbClr val="FFFFFF"/>
                </a:solidFill>
              </a:rPr>
              <a:t>U</a:t>
            </a:r>
            <a:r>
              <a:rPr lang="en" sz="1900">
                <a:solidFill>
                  <a:srgbClr val="FFFFFF"/>
                </a:solidFill>
              </a:rPr>
              <a:t>sers of ROS can have more smooth, simple, and confident experience.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AutoNum type="alphaLcPeriod"/>
            </a:pPr>
            <a:r>
              <a:rPr lang="en" sz="1900">
                <a:solidFill>
                  <a:srgbClr val="FFFFFF"/>
                </a:solidFill>
              </a:rPr>
              <a:t>Improve ability for ROS to make future improvements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300" y="2911050"/>
            <a:ext cx="396057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3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and Objectives</a:t>
            </a:r>
            <a:endParaRPr/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82350" y="318775"/>
            <a:ext cx="8961900" cy="4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usine"/>
              <a:buChar char="●"/>
            </a:pPr>
            <a:r>
              <a:rPr b="1" lang="en" sz="1900">
                <a:solidFill>
                  <a:srgbClr val="FFFFFF"/>
                </a:solidFill>
              </a:rPr>
              <a:t>Goal</a:t>
            </a:r>
            <a:r>
              <a:rPr b="1" lang="en" sz="1900">
                <a:solidFill>
                  <a:srgbClr val="FFFFFF"/>
                </a:solidFill>
              </a:rPr>
              <a:t>:</a:t>
            </a:r>
            <a:r>
              <a:rPr lang="en" sz="1900">
                <a:solidFill>
                  <a:srgbClr val="FFFFFF"/>
                </a:solidFill>
              </a:rPr>
              <a:t> </a:t>
            </a:r>
            <a:r>
              <a:rPr lang="en" sz="1900">
                <a:solidFill>
                  <a:srgbClr val="FFFFFF"/>
                </a:solidFill>
              </a:rPr>
              <a:t>C</a:t>
            </a:r>
            <a:r>
              <a:rPr lang="en" sz="1900">
                <a:solidFill>
                  <a:srgbClr val="FFFFFF"/>
                </a:solidFill>
              </a:rPr>
              <a:t>reate a clear and flexible pipeline allowing ROS to integrate an existing combined lane and object detection framework.</a:t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usine"/>
              <a:buChar char="●"/>
            </a:pPr>
            <a:r>
              <a:rPr b="1" lang="en" sz="1900">
                <a:solidFill>
                  <a:srgbClr val="FFFFFF"/>
                </a:solidFill>
              </a:rPr>
              <a:t>Why:</a:t>
            </a:r>
            <a:r>
              <a:rPr lang="en" sz="1900">
                <a:solidFill>
                  <a:srgbClr val="FFFFFF"/>
                </a:solidFill>
              </a:rPr>
              <a:t> 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usine"/>
              <a:buAutoNum type="alphaLcPeriod"/>
            </a:pPr>
            <a:r>
              <a:rPr lang="en" sz="1900">
                <a:solidFill>
                  <a:srgbClr val="FFFFFF"/>
                </a:solidFill>
              </a:rPr>
              <a:t>Eliminates </a:t>
            </a:r>
            <a:r>
              <a:rPr lang="en" sz="1900">
                <a:solidFill>
                  <a:srgbClr val="FFFFFF"/>
                </a:solidFill>
              </a:rPr>
              <a:t>need to run two </a:t>
            </a:r>
            <a:r>
              <a:rPr lang="en" sz="1900">
                <a:solidFill>
                  <a:srgbClr val="FFFFFF"/>
                </a:solidFill>
              </a:rPr>
              <a:t>separate</a:t>
            </a:r>
            <a:r>
              <a:rPr lang="en" sz="1900">
                <a:solidFill>
                  <a:srgbClr val="FFFFFF"/>
                </a:solidFill>
              </a:rPr>
              <a:t> detection models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AutoNum type="alphaLcPeriod"/>
            </a:pPr>
            <a:r>
              <a:rPr lang="en" sz="1900">
                <a:solidFill>
                  <a:srgbClr val="FFFFFF"/>
                </a:solidFill>
              </a:rPr>
              <a:t>Frameworks like Hybrid Nets are more fast and accurate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00" y="2949150"/>
            <a:ext cx="28956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113" y="2908025"/>
            <a:ext cx="26384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5917" l="0" r="0" t="0"/>
          <a:stretch/>
        </p:blipFill>
        <p:spPr>
          <a:xfrm>
            <a:off x="3825313" y="2959373"/>
            <a:ext cx="1714500" cy="16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Objectives</a:t>
            </a:r>
            <a:endParaRPr b="1" sz="2500"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Fully understand the ROS framework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Test ROS’ current lane and object detection models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Test Hybrid Nets’ joint detection model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Compare Ros and Hybrid Net detection models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Create pipeline To integrate Hybrid Net into ROS</a:t>
            </a:r>
            <a:endParaRPr sz="1900"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75" y="3030825"/>
            <a:ext cx="27622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